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100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109" name="议程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11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27" name="正文级别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出自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出自</a:t>
            </a:r>
          </a:p>
        </p:txBody>
      </p:sp>
      <p:sp>
        <p:nvSpPr>
          <p:cNvPr id="13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多云天空下未来感公寓楼的低角度黑白照片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现代办公楼外部的黑白照片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建筑物上格状现代结构的黑白照片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现代建筑的低角度黑白照片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建筑物上光影的黑白照片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3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阴影投射在混凝土结构上的黑白照片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1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复杂建筑结构的黑白特写照片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72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73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2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3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ibrary.e.abb.com/public/8727182d5a5b453eb07c698b43121168/3HAC050917%20TRM%20RAPID%20RW%206-en.pdf?x-sign=WS2qkTPvMROp15KyiQ0F%2fKz3aeYz6j%2fCPHjmzKnncscv7HckuPXBzCejHa31szY0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ai.google.dev/edge/mediapipe/solutions/guide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2024ABB杯智能技术创新大赛…"/>
          <p:cNvSpPr txBox="1"/>
          <p:nvPr>
            <p:ph type="body" idx="21"/>
          </p:nvPr>
        </p:nvSpPr>
        <p:spPr>
          <a:xfrm>
            <a:off x="1206498" y="10531004"/>
            <a:ext cx="21971003" cy="19450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75969">
              <a:defRPr sz="3478"/>
            </a:pPr>
            <a:r>
              <a:t>2024ABB杯智能技术创新大赛</a:t>
            </a:r>
          </a:p>
          <a:p>
            <a:pPr algn="just" defTabSz="775969">
              <a:defRPr sz="3478"/>
            </a:pPr>
            <a:r>
              <a:t>机智融合——当机器人遇上可移动设备                                                                                            2024年9月26日</a:t>
            </a:r>
          </a:p>
        </p:txBody>
      </p:sp>
      <p:sp>
        <p:nvSpPr>
          <p:cNvPr id="172" name="手势识别控制机械臂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手势识别控制机械臂</a:t>
            </a:r>
          </a:p>
        </p:txBody>
      </p:sp>
      <p:sp>
        <p:nvSpPr>
          <p:cNvPr id="173" name="学校：利物浦大学…"/>
          <p:cNvSpPr txBox="1"/>
          <p:nvPr>
            <p:ph type="subTitle" sz="quarter" idx="1"/>
          </p:nvPr>
        </p:nvSpPr>
        <p:spPr>
          <a:xfrm>
            <a:off x="1206499" y="7196865"/>
            <a:ext cx="21971001" cy="2559159"/>
          </a:xfrm>
          <a:prstGeom prst="rect">
            <a:avLst/>
          </a:prstGeom>
        </p:spPr>
        <p:txBody>
          <a:bodyPr/>
          <a:lstStyle/>
          <a:p>
            <a:pPr defTabSz="511809">
              <a:defRPr sz="3409"/>
            </a:pPr>
            <a:r>
              <a:t>学校：利物浦大学</a:t>
            </a:r>
          </a:p>
          <a:p>
            <a:pPr defTabSz="511809">
              <a:defRPr sz="3409"/>
            </a:pPr>
            <a:r>
              <a:t>组长：郭家骏</a:t>
            </a:r>
          </a:p>
          <a:p>
            <a:pPr defTabSz="511809">
              <a:defRPr sz="3409"/>
            </a:pPr>
            <a:r>
              <a:t>组员：刘成航，李羽尧</a:t>
            </a:r>
          </a:p>
          <a:p>
            <a:pPr defTabSz="511809">
              <a:defRPr sz="3409"/>
            </a:pPr>
            <a:r>
              <a:t>指导老师：张权，Joseph Camm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用MoveL指令实现机械臂的运动。具体指令和手势如下："/>
          <p:cNvSpPr txBox="1"/>
          <p:nvPr>
            <p:ph type="body" sz="half" idx="1"/>
          </p:nvPr>
        </p:nvSpPr>
        <p:spPr>
          <a:xfrm>
            <a:off x="2004653" y="1026208"/>
            <a:ext cx="19443412" cy="3624580"/>
          </a:xfrm>
          <a:prstGeom prst="rect">
            <a:avLst/>
          </a:prstGeom>
        </p:spPr>
        <p:txBody>
          <a:bodyPr/>
          <a:lstStyle/>
          <a:p>
            <a:pPr algn="l" defTabSz="1292319">
              <a:defRPr spc="-122" sz="6147"/>
            </a:pPr>
            <a:r>
              <a:t>用MoveL指令实现机械臂的运动。具体指令和手势如下：</a:t>
            </a:r>
          </a:p>
          <a:p>
            <a:pPr algn="l" defTabSz="1292319">
              <a:defRPr spc="-122" sz="6147"/>
            </a:pPr>
          </a:p>
        </p:txBody>
      </p:sp>
      <p:graphicFrame>
        <p:nvGraphicFramePr>
          <p:cNvPr id="214" name="表格 1"/>
          <p:cNvGraphicFramePr/>
          <p:nvPr/>
        </p:nvGraphicFramePr>
        <p:xfrm>
          <a:off x="1425690" y="3635073"/>
          <a:ext cx="21971001" cy="8255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7319433"/>
                <a:gridCol w="7319433"/>
                <a:gridCol w="7319433"/>
              </a:tblGrid>
              <a:tr h="10302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手势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指令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操作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28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拇指向左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X_MOVE,10,0,0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沿X轴正方向移动10单位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28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拇指向右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X_MOVE,-10,0,0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沿X轴负方向移动10单位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28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食指向左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Y_MOVE,0,10,0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沿Y轴正方向移动10单位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28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食指向右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Y_MOVE,0,-10,0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沿Y轴正方向移动10单位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28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小指向左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Z_MOVE,0,0,10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沿Y轴正方向移动10单位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28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小指向右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Z_MOVE,0,0,-10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沿Y轴正方向移动10单位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3028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手掌摊开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STOP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2438338">
                        <a:lnSpc>
                          <a:spcPct val="800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pc="-90" sz="4500">
                          <a:solidFill>
                            <a:srgbClr val="FFFFFF"/>
                          </a:solidFill>
                        </a:rPr>
                        <a:t>停止机械臂的当前动作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result.jpg" descr="result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287"/>
          <a:stretch>
            <a:fillRect/>
          </a:stretch>
        </p:blipFill>
        <p:spPr>
          <a:xfrm>
            <a:off x="1269801" y="324168"/>
            <a:ext cx="21844327" cy="13067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技术问题解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技术问题解决</a:t>
            </a:r>
          </a:p>
        </p:txBody>
      </p:sp>
      <p:sp>
        <p:nvSpPr>
          <p:cNvPr id="219" name="文本"/>
          <p:cNvSpPr txBox="1"/>
          <p:nvPr/>
        </p:nvSpPr>
        <p:spPr>
          <a:xfrm>
            <a:off x="1249357" y="8759945"/>
            <a:ext cx="13335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APID编程语言编写和版本问题"/>
          <p:cNvSpPr txBox="1"/>
          <p:nvPr>
            <p:ph type="title"/>
          </p:nvPr>
        </p:nvSpPr>
        <p:spPr>
          <a:xfrm>
            <a:off x="1206500" y="1270000"/>
            <a:ext cx="22444103" cy="5882273"/>
          </a:xfrm>
          <a:prstGeom prst="rect">
            <a:avLst/>
          </a:prstGeom>
        </p:spPr>
        <p:txBody>
          <a:bodyPr/>
          <a:lstStyle>
            <a:lvl1pPr marL="1574270" indent="-1574270">
              <a:buSzPct val="100000"/>
              <a:buAutoNum type="arabicPeriod" startAt="1"/>
            </a:lvl1pPr>
          </a:lstStyle>
          <a:p>
            <a:pPr/>
            <a:r>
              <a:t>RAPID编程语言编写和版本问题</a:t>
            </a:r>
          </a:p>
        </p:txBody>
      </p:sp>
      <p:sp>
        <p:nvSpPr>
          <p:cNvPr id="222" name="问题解决：确保RobotStudio与RobotWare的版本匹配，使得软件能够正常工作。此外通过查阅官方文档、教程，利用RobotStudio提供的示例项目以及不断debug，掌握RAPID语言的用法和特性，确保代码的正确性。…"/>
          <p:cNvSpPr txBox="1"/>
          <p:nvPr>
            <p:ph type="body" sz="half" idx="1"/>
          </p:nvPr>
        </p:nvSpPr>
        <p:spPr>
          <a:xfrm>
            <a:off x="1206500" y="7060576"/>
            <a:ext cx="21661832" cy="5382403"/>
          </a:xfrm>
          <a:prstGeom prst="rect">
            <a:avLst/>
          </a:prstGeom>
        </p:spPr>
        <p:txBody>
          <a:bodyPr/>
          <a:lstStyle/>
          <a:p>
            <a:pPr defTabSz="561340">
              <a:defRPr sz="3740"/>
            </a:pPr>
            <a:r>
              <a:t>问题解决：确保RobotStudio与RobotWare的版本匹配，使得软件能够正常工作。此外通过查阅官方文档、教程，利用RobotStudio提供的示例项目以及不断debug，掌握RAPID语言的用法和特性，确保代码的正确性。</a:t>
            </a:r>
          </a:p>
          <a:p>
            <a:pPr defTabSz="561340">
              <a:defRPr sz="3740"/>
            </a:pPr>
            <a:r>
              <a:t>技术参考手册链接：</a:t>
            </a:r>
          </a:p>
          <a:p>
            <a:pPr defTabSz="561340">
              <a:defRPr sz="3740"/>
            </a:pPr>
            <a:r>
              <a:rPr u="sng">
                <a:hlinkClick r:id="rId2" invalidUrl="" action="" tgtFrame="" tooltip="" history="1" highlightClick="0" endSnd="0"/>
              </a:rPr>
              <a:t>https://library.e.abb.com/public/8727182d5a5b453eb07c698b43121168/3HAC050917%20TRM%20RAPID%20RW%206-en.pdf?x-sign=WS2qkTPvMROp15KyiQ0F%2fKz3aeYz6j%2fCPHjmzKnncscv7HckuPXBzCejHa31szY0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2.  通信问题——无法建立连接"/>
          <p:cNvSpPr txBox="1"/>
          <p:nvPr>
            <p:ph type="title"/>
          </p:nvPr>
        </p:nvSpPr>
        <p:spPr>
          <a:xfrm>
            <a:off x="1206500" y="1270000"/>
            <a:ext cx="22444103" cy="5882273"/>
          </a:xfrm>
          <a:prstGeom prst="rect">
            <a:avLst/>
          </a:prstGeom>
        </p:spPr>
        <p:txBody>
          <a:bodyPr/>
          <a:lstStyle/>
          <a:p>
            <a:pPr/>
            <a:r>
              <a:t>2.  通信问题——无法建立连接</a:t>
            </a:r>
          </a:p>
        </p:txBody>
      </p:sp>
      <p:sp>
        <p:nvSpPr>
          <p:cNvPr id="225" name="问题解决：…"/>
          <p:cNvSpPr txBox="1"/>
          <p:nvPr>
            <p:ph type="body" sz="half" idx="1"/>
          </p:nvPr>
        </p:nvSpPr>
        <p:spPr>
          <a:xfrm>
            <a:off x="1206500" y="7060576"/>
            <a:ext cx="21661832" cy="5382403"/>
          </a:xfrm>
          <a:prstGeom prst="rect">
            <a:avLst/>
          </a:prstGeom>
        </p:spPr>
        <p:txBody>
          <a:bodyPr/>
          <a:lstStyle/>
          <a:p>
            <a:pPr/>
            <a:r>
              <a:t>问题解决：</a:t>
            </a:r>
          </a:p>
          <a:p>
            <a:pPr marL="698500" indent="-698500">
              <a:buSzPct val="123000"/>
              <a:buChar char="•"/>
            </a:pPr>
            <a:r>
              <a:t>修改Virtual Controller的初始配置</a:t>
            </a:r>
          </a:p>
          <a:p>
            <a:pPr marL="698500" indent="-698500">
              <a:buSzPct val="123000"/>
              <a:buChar char="•"/>
            </a:pPr>
            <a:r>
              <a:t>设置TCP/IP传输协议</a:t>
            </a:r>
          </a:p>
          <a:p>
            <a:pPr marL="698500" indent="-698500">
              <a:buSzPct val="123000"/>
              <a:buChar char="•"/>
            </a:pPr>
            <a:r>
              <a:t>更换代码格式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技术问题解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技术问题解决</a:t>
            </a:r>
          </a:p>
        </p:txBody>
      </p:sp>
      <p:sp>
        <p:nvSpPr>
          <p:cNvPr id="228" name="通信问题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通信问题</a:t>
            </a:r>
          </a:p>
        </p:txBody>
      </p:sp>
      <p:sp>
        <p:nvSpPr>
          <p:cNvPr id="229" name="修改Virtual Controller的初始配置：  Controller tab &gt; Change Options &gt; Communication &gt; 616-1 PC Interface"/>
          <p:cNvSpPr txBox="1"/>
          <p:nvPr>
            <p:ph type="body" idx="1"/>
          </p:nvPr>
        </p:nvSpPr>
        <p:spPr>
          <a:xfrm>
            <a:off x="1206500" y="4248504"/>
            <a:ext cx="19091655" cy="8256012"/>
          </a:xfrm>
          <a:prstGeom prst="rect">
            <a:avLst/>
          </a:prstGeom>
        </p:spPr>
        <p:txBody>
          <a:bodyPr/>
          <a:lstStyle/>
          <a:p>
            <a:pPr marL="698500" indent="-698500" defTabSz="825500">
              <a:lnSpc>
                <a:spcPct val="100000"/>
              </a:lnSpc>
              <a:spcBef>
                <a:spcPts val="0"/>
              </a:spcBef>
              <a:defRPr b="1" sz="5500"/>
            </a:pPr>
            <a:r>
              <a:t>修改Virtual Controller的初始配置：</a:t>
            </a:r>
            <a:br/>
            <a:br/>
            <a:r>
              <a:t>Controller tab &gt; Change Options &gt; Communication &gt; 616-1 PC 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WechatIMG242.jpg" descr="WechatIMG24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349" y="434735"/>
            <a:ext cx="22131302" cy="12846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技术问题解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技术问题解决</a:t>
            </a:r>
          </a:p>
        </p:txBody>
      </p:sp>
      <p:sp>
        <p:nvSpPr>
          <p:cNvPr id="234" name="通信问题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通信问题</a:t>
            </a:r>
          </a:p>
        </p:txBody>
      </p:sp>
      <p:sp>
        <p:nvSpPr>
          <p:cNvPr id="235" name="设置TCP/IP传输协议：…"/>
          <p:cNvSpPr txBox="1"/>
          <p:nvPr>
            <p:ph type="body" idx="1"/>
          </p:nvPr>
        </p:nvSpPr>
        <p:spPr>
          <a:xfrm>
            <a:off x="1206500" y="4248504"/>
            <a:ext cx="21743752" cy="8256012"/>
          </a:xfrm>
          <a:prstGeom prst="rect">
            <a:avLst/>
          </a:prstGeom>
        </p:spPr>
        <p:txBody>
          <a:bodyPr/>
          <a:lstStyle/>
          <a:p>
            <a:pPr marL="698500" indent="-698500" defTabSz="825500">
              <a:lnSpc>
                <a:spcPct val="100000"/>
              </a:lnSpc>
              <a:spcBef>
                <a:spcPts val="0"/>
              </a:spcBef>
              <a:defRPr b="1" sz="5500"/>
            </a:pPr>
            <a:r>
              <a:rPr>
                <a:latin typeface="Times Roman"/>
                <a:ea typeface="Times Roman"/>
                <a:cs typeface="Times Roman"/>
                <a:sym typeface="Times Roman"/>
              </a:rPr>
              <a:t>设置</a:t>
            </a:r>
            <a:r>
              <a:t>TCP/IP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传输协议</a:t>
            </a:r>
            <a:r>
              <a:t>：</a:t>
            </a:r>
          </a:p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500"/>
            </a:pPr>
          </a:p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500"/>
            </a:pPr>
            <a:r>
              <a:t>Controller tab &gt; Configuration &gt; Communication &gt; Transmission Protocol</a:t>
            </a:r>
          </a:p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4500"/>
            </a:pPr>
            <a:r>
              <a:t>将传输协议设置为TCP/IP，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1.png" descr="Pictur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959" y="309318"/>
            <a:ext cx="22420082" cy="13097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技术问题解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技术问题解决</a:t>
            </a:r>
          </a:p>
        </p:txBody>
      </p:sp>
      <p:sp>
        <p:nvSpPr>
          <p:cNvPr id="240" name="通信问题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通信问题</a:t>
            </a:r>
          </a:p>
        </p:txBody>
      </p:sp>
      <p:sp>
        <p:nvSpPr>
          <p:cNvPr id="241" name="更换RAPID代码格式：…"/>
          <p:cNvSpPr txBox="1"/>
          <p:nvPr>
            <p:ph type="body" sz="half" idx="1"/>
          </p:nvPr>
        </p:nvSpPr>
        <p:spPr>
          <a:xfrm>
            <a:off x="945835" y="4248504"/>
            <a:ext cx="9779001" cy="8256012"/>
          </a:xfrm>
          <a:prstGeom prst="rect">
            <a:avLst/>
          </a:prstGeom>
        </p:spPr>
        <p:txBody>
          <a:bodyPr/>
          <a:lstStyle/>
          <a:p>
            <a:pPr marL="698500" indent="-698500" defTabSz="825500">
              <a:lnSpc>
                <a:spcPct val="100000"/>
              </a:lnSpc>
              <a:spcBef>
                <a:spcPts val="0"/>
              </a:spcBef>
              <a:defRPr b="1" sz="5500"/>
            </a:pPr>
            <a:r>
              <a:t>更换RAPID代码格式：</a:t>
            </a:r>
          </a:p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000"/>
            </a:pPr>
          </a:p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000"/>
            </a:pPr>
            <a:r>
              <a:t>Open MySocket \IP:="127.0.0.1", \Port:=5000, \IODevice:="TCPIP1";</a:t>
            </a:r>
          </a:p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000"/>
            </a:pPr>
            <a:r>
              <a:t>格式的RAPID代码语法报错</a:t>
            </a:r>
          </a:p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000"/>
            </a:pPr>
            <a:r>
              <a:t>改为目前的代码格式后</a:t>
            </a:r>
          </a:p>
          <a:p>
            <a: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000"/>
            </a:pPr>
            <a:r>
              <a:t>成功建立了稳定的通信连接</a:t>
            </a:r>
          </a:p>
        </p:txBody>
      </p:sp>
      <p:pic>
        <p:nvPicPr>
          <p:cNvPr id="242" name="WechatIMG243.jpg" descr="WechatIMG243.jp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8300" t="0" r="6206" b="7547"/>
          <a:stretch>
            <a:fillRect/>
          </a:stretch>
        </p:blipFill>
        <p:spPr>
          <a:xfrm>
            <a:off x="11384160" y="0"/>
            <a:ext cx="12482589" cy="1371615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概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概述</a:t>
            </a:r>
          </a:p>
        </p:txBody>
      </p:sp>
      <p:sp>
        <p:nvSpPr>
          <p:cNvPr id="176" name="通过集成计算机视觉、网络通信和机器人控制，实现了通过手势远程控制机械臂的位置移动。"/>
          <p:cNvSpPr txBox="1"/>
          <p:nvPr>
            <p:ph type="body" sz="half" idx="1"/>
          </p:nvPr>
        </p:nvSpPr>
        <p:spPr>
          <a:xfrm>
            <a:off x="1206499" y="7060576"/>
            <a:ext cx="21184694" cy="5382403"/>
          </a:xfrm>
          <a:prstGeom prst="rect">
            <a:avLst/>
          </a:prstGeom>
        </p:spPr>
        <p:txBody>
          <a:bodyPr/>
          <a:lstStyle/>
          <a:p>
            <a:pPr/>
            <a:r>
              <a:t>通过集成计算机视觉、网络通信和机器人控制，实现了通过手势远程控制机械臂的位置移动。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3.  解码问题"/>
          <p:cNvSpPr txBox="1"/>
          <p:nvPr>
            <p:ph type="title"/>
          </p:nvPr>
        </p:nvSpPr>
        <p:spPr>
          <a:xfrm>
            <a:off x="1206500" y="1270000"/>
            <a:ext cx="22444103" cy="5882273"/>
          </a:xfrm>
          <a:prstGeom prst="rect">
            <a:avLst/>
          </a:prstGeom>
        </p:spPr>
        <p:txBody>
          <a:bodyPr/>
          <a:lstStyle/>
          <a:p>
            <a:pPr/>
            <a:r>
              <a:t>3.  解码问题</a:t>
            </a:r>
          </a:p>
        </p:txBody>
      </p:sp>
      <p:sp>
        <p:nvSpPr>
          <p:cNvPr id="245" name="问题解决：…"/>
          <p:cNvSpPr txBox="1"/>
          <p:nvPr>
            <p:ph type="body" sz="half" idx="1"/>
          </p:nvPr>
        </p:nvSpPr>
        <p:spPr>
          <a:xfrm>
            <a:off x="1206500" y="7060576"/>
            <a:ext cx="21661832" cy="5382403"/>
          </a:xfrm>
          <a:prstGeom prst="rect">
            <a:avLst/>
          </a:prstGeom>
        </p:spPr>
        <p:txBody>
          <a:bodyPr/>
          <a:lstStyle/>
          <a:p>
            <a:pPr defTabSz="792479">
              <a:defRPr sz="5280"/>
            </a:pPr>
            <a:r>
              <a:t>问题解决：</a:t>
            </a:r>
          </a:p>
          <a:p>
            <a:pPr defTabSz="792479">
              <a:defRPr sz="5280"/>
            </a:pPr>
            <a:r>
              <a:t>正确使用ASCII，测试合适的字节数，将从</a:t>
            </a:r>
            <a:r>
              <a:rPr>
                <a:latin typeface="Arial"/>
                <a:ea typeface="Arial"/>
                <a:cs typeface="Arial"/>
                <a:sym typeface="Arial"/>
              </a:rPr>
              <a:t>Python</a:t>
            </a:r>
            <a:r>
              <a:t>模块接收到的指令转换为控制机械臂移动的操作指令</a:t>
            </a:r>
          </a:p>
          <a:p>
            <a:pPr defTabSz="792479">
              <a:defRPr sz="5280"/>
            </a:pPr>
            <a:endParaRPr b="0">
              <a:latin typeface="Times Roman"/>
              <a:ea typeface="Times Roman"/>
              <a:cs typeface="Times Roman"/>
              <a:sym typeface="Times Roman"/>
            </a:endParaRPr>
          </a:p>
          <a:p>
            <a:pPr marL="670559" indent="-670559" defTabSz="792479">
              <a:buSzPct val="123000"/>
              <a:buChar char="•"/>
              <a:defRPr sz="528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521" y="2712542"/>
            <a:ext cx="117094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如果缺失ASCII，运行时就会产生如下报错"/>
          <p:cNvSpPr txBox="1"/>
          <p:nvPr/>
        </p:nvSpPr>
        <p:spPr>
          <a:xfrm>
            <a:off x="1153298" y="1049971"/>
            <a:ext cx="1141384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如果缺失ASCII，运行时就会产生如下报错</a:t>
            </a:r>
          </a:p>
        </p:txBody>
      </p:sp>
      <p:pic>
        <p:nvPicPr>
          <p:cNvPr id="249" name="已粘贴的影片.gif" descr="已粘贴的影片.gif"/>
          <p:cNvPicPr>
            <a:picLocks noChangeAspect="1"/>
          </p:cNvPicPr>
          <p:nvPr/>
        </p:nvPicPr>
        <p:blipFill>
          <a:blip r:embed="rId3">
            <a:extLst/>
          </a:blip>
          <a:srcRect l="0" t="0" r="8618" b="39212"/>
          <a:stretch>
            <a:fillRect/>
          </a:stretch>
        </p:blipFill>
        <p:spPr>
          <a:xfrm>
            <a:off x="13096529" y="1654275"/>
            <a:ext cx="10950715" cy="11260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7937" t="36865" r="0" b="47686"/>
          <a:stretch>
            <a:fillRect/>
          </a:stretch>
        </p:blipFill>
        <p:spPr>
          <a:xfrm>
            <a:off x="11997019" y="1739213"/>
            <a:ext cx="11301020" cy="222818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使用ASCII，但缺失字符长度报错"/>
          <p:cNvSpPr txBox="1"/>
          <p:nvPr/>
        </p:nvSpPr>
        <p:spPr>
          <a:xfrm>
            <a:off x="1619990" y="1594997"/>
            <a:ext cx="897544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使用ASCII，但缺失字符长度报错</a:t>
            </a:r>
          </a:p>
        </p:txBody>
      </p:sp>
      <p:pic>
        <p:nvPicPr>
          <p:cNvPr id="25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8724" y="4645904"/>
            <a:ext cx="17274634" cy="777358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字节数太高也会报错"/>
          <p:cNvSpPr txBox="1"/>
          <p:nvPr/>
        </p:nvSpPr>
        <p:spPr>
          <a:xfrm>
            <a:off x="1785868" y="3324863"/>
            <a:ext cx="5600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字节数太高也会报错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4.  运行速度和移动单位调整"/>
          <p:cNvSpPr txBox="1"/>
          <p:nvPr>
            <p:ph type="title"/>
          </p:nvPr>
        </p:nvSpPr>
        <p:spPr>
          <a:xfrm>
            <a:off x="1206500" y="1270000"/>
            <a:ext cx="22444103" cy="5882273"/>
          </a:xfrm>
          <a:prstGeom prst="rect">
            <a:avLst/>
          </a:prstGeom>
        </p:spPr>
        <p:txBody>
          <a:bodyPr/>
          <a:lstStyle/>
          <a:p>
            <a:pPr/>
            <a:r>
              <a:t>4.  运行速度和移动单位调整</a:t>
            </a:r>
          </a:p>
        </p:txBody>
      </p:sp>
      <p:sp>
        <p:nvSpPr>
          <p:cNvPr id="257" name="问题解决：…"/>
          <p:cNvSpPr txBox="1"/>
          <p:nvPr>
            <p:ph type="body" sz="half" idx="1"/>
          </p:nvPr>
        </p:nvSpPr>
        <p:spPr>
          <a:xfrm>
            <a:off x="1206500" y="7060576"/>
            <a:ext cx="21661832" cy="5382403"/>
          </a:xfrm>
          <a:prstGeom prst="rect">
            <a:avLst/>
          </a:prstGeom>
        </p:spPr>
        <p:txBody>
          <a:bodyPr/>
          <a:lstStyle/>
          <a:p>
            <a:pPr defTabSz="792479">
              <a:defRPr sz="5280"/>
            </a:pPr>
            <a:r>
              <a:t>问题解决：</a:t>
            </a:r>
          </a:p>
          <a:p>
            <a:pPr defTabSz="792479">
              <a:defRPr sz="5280"/>
            </a:pPr>
            <a:r>
              <a:t>通过多次测试和调整，优化了机械臂的运行速度和每个单位的移动距离，使机械臂能够按预期响应手势控制指令。</a:t>
            </a:r>
          </a:p>
          <a:p>
            <a:pPr defTabSz="792479">
              <a:defRPr sz="5280"/>
            </a:pPr>
            <a:endParaRPr b="0">
              <a:latin typeface="Times Roman"/>
              <a:ea typeface="Times Roman"/>
              <a:cs typeface="Times Roman"/>
              <a:sym typeface="Times Roman"/>
            </a:endParaRPr>
          </a:p>
          <a:p>
            <a:pPr marL="670559" indent="-670559" defTabSz="792479">
              <a:buSzPct val="123000"/>
              <a:buChar char="•"/>
              <a:defRPr sz="528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5.  系统响应延迟和CPU负载问题"/>
          <p:cNvSpPr txBox="1"/>
          <p:nvPr>
            <p:ph type="title"/>
          </p:nvPr>
        </p:nvSpPr>
        <p:spPr>
          <a:xfrm>
            <a:off x="1206500" y="1270000"/>
            <a:ext cx="22444103" cy="5882273"/>
          </a:xfrm>
          <a:prstGeom prst="rect">
            <a:avLst/>
          </a:prstGeom>
        </p:spPr>
        <p:txBody>
          <a:bodyPr/>
          <a:lstStyle/>
          <a:p>
            <a:pPr/>
            <a:r>
              <a:t>5.  系统响应延迟和</a:t>
            </a:r>
            <a:r>
              <a:rPr>
                <a:latin typeface="Arial"/>
                <a:ea typeface="Arial"/>
                <a:cs typeface="Arial"/>
                <a:sym typeface="Arial"/>
              </a:rPr>
              <a:t>CPU</a:t>
            </a:r>
            <a:r>
              <a:t>负载问题</a:t>
            </a:r>
          </a:p>
        </p:txBody>
      </p:sp>
      <p:sp>
        <p:nvSpPr>
          <p:cNvPr id="260" name="可能的问题解决：…"/>
          <p:cNvSpPr txBox="1"/>
          <p:nvPr>
            <p:ph type="body" sz="half" idx="1"/>
          </p:nvPr>
        </p:nvSpPr>
        <p:spPr>
          <a:xfrm>
            <a:off x="1206500" y="7060576"/>
            <a:ext cx="21661832" cy="5382403"/>
          </a:xfrm>
          <a:prstGeom prst="rect">
            <a:avLst/>
          </a:prstGeom>
        </p:spPr>
        <p:txBody>
          <a:bodyPr/>
          <a:lstStyle/>
          <a:p>
            <a:pPr defTabSz="792479">
              <a:defRPr sz="5280"/>
            </a:pPr>
            <a:r>
              <a:t>可能的问题解决：</a:t>
            </a:r>
          </a:p>
          <a:p>
            <a:pPr defTabSz="792479">
              <a:defRPr sz="5280"/>
            </a:pPr>
            <a:r>
              <a:t>调整代码，以减少CPU负载。后期寻找运行内存更高的服务器，提升系统整体性能，确保在高负载情况下仍能顺畅运行。</a:t>
            </a:r>
          </a:p>
          <a:p>
            <a:pPr defTabSz="792479">
              <a:defRPr sz="5280"/>
            </a:pPr>
            <a:endParaRPr b="0">
              <a:latin typeface="Times Roman"/>
              <a:ea typeface="Times Roman"/>
              <a:cs typeface="Times Roman"/>
              <a:sym typeface="Times Roman"/>
            </a:endParaRPr>
          </a:p>
          <a:p>
            <a:pPr marL="670559" indent="-670559" defTabSz="792479">
              <a:buSzPct val="123000"/>
              <a:buChar char="•"/>
              <a:defRPr sz="528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2.png" descr="Pictur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450" y="825500"/>
            <a:ext cx="22009100" cy="1206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未来发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未来发展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未来发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未来发展</a:t>
            </a:r>
          </a:p>
        </p:txBody>
      </p:sp>
      <p:sp>
        <p:nvSpPr>
          <p:cNvPr id="267" name="技术：增强手势识别算法，支持多手势与复杂指令，跨平台，智能化自动化……"/>
          <p:cNvSpPr txBox="1"/>
          <p:nvPr>
            <p:ph type="body" sz="half" idx="1"/>
          </p:nvPr>
        </p:nvSpPr>
        <p:spPr>
          <a:xfrm>
            <a:off x="1206499" y="7060576"/>
            <a:ext cx="22122068" cy="5382403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技术：增强手势识别算法，支持多手势与复杂指令，跨平台，智能化自动化…</a:t>
            </a:r>
          </a:p>
          <a:p>
            <a:pPr>
              <a:defRPr sz="5000"/>
            </a:pPr>
            <a:r>
              <a:t>用户：增强用户交互界面，可定制化和个性化设置</a:t>
            </a:r>
          </a:p>
          <a:p>
            <a:pPr>
              <a:defRPr sz="5000"/>
            </a:pPr>
            <a:r>
              <a:t>应用：例如医疗行业应用，教育与培训…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下一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下一步</a:t>
            </a:r>
          </a:p>
        </p:txBody>
      </p:sp>
      <p:sp>
        <p:nvSpPr>
          <p:cNvPr id="270" name="结合VR技术以实现手势识别远程控制机械臂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86104">
              <a:defRPr sz="3905"/>
            </a:lvl1pPr>
          </a:lstStyle>
          <a:p>
            <a:pPr/>
            <a:r>
              <a:t>结合VR技术以实现手势识别远程控制机械臂</a:t>
            </a:r>
          </a:p>
        </p:txBody>
      </p:sp>
      <p:sp>
        <p:nvSpPr>
          <p:cNvPr id="271" name="增强的沉浸式体验…"/>
          <p:cNvSpPr txBox="1"/>
          <p:nvPr>
            <p:ph type="body" sz="half" idx="1"/>
          </p:nvPr>
        </p:nvSpPr>
        <p:spPr>
          <a:xfrm>
            <a:off x="1206500" y="4248504"/>
            <a:ext cx="9779000" cy="7586948"/>
          </a:xfrm>
          <a:prstGeom prst="rect">
            <a:avLst/>
          </a:prstGeom>
        </p:spPr>
        <p:txBody>
          <a:bodyPr/>
          <a:lstStyle/>
          <a:p>
            <a:pPr marL="635000" indent="-635000">
              <a:defRPr sz="5000"/>
            </a:pPr>
            <a:r>
              <a:t>增强的沉浸式体验</a:t>
            </a:r>
          </a:p>
          <a:p>
            <a:pPr marL="635000" indent="-635000">
              <a:defRPr sz="5000"/>
            </a:pPr>
          </a:p>
          <a:p>
            <a:pPr marL="635000" indent="-635000">
              <a:defRPr sz="5000"/>
            </a:pPr>
            <a:r>
              <a:t>精确的空间定位</a:t>
            </a:r>
          </a:p>
          <a:p>
            <a:pPr marL="635000" indent="-635000">
              <a:defRPr sz="5000"/>
            </a:pPr>
          </a:p>
          <a:p>
            <a:pPr marL="635000" indent="-635000">
              <a:defRPr sz="5000"/>
            </a:pPr>
            <a:r>
              <a:t>实时的反馈和调整</a:t>
            </a:r>
          </a:p>
        </p:txBody>
      </p:sp>
      <p:pic>
        <p:nvPicPr>
          <p:cNvPr id="272" name="VR.jpeg" descr="VR.jpe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8868" t="0" r="16087" b="0"/>
          <a:stretch>
            <a:fillRect/>
          </a:stretch>
        </p:blipFill>
        <p:spPr>
          <a:xfrm>
            <a:off x="12192000" y="1263650"/>
            <a:ext cx="10922000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下一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下一步</a:t>
            </a:r>
          </a:p>
        </p:txBody>
      </p:sp>
      <p:sp>
        <p:nvSpPr>
          <p:cNvPr id="275" name="应用与市场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应用与市场</a:t>
            </a:r>
          </a:p>
        </p:txBody>
      </p:sp>
      <p:sp>
        <p:nvSpPr>
          <p:cNvPr id="276" name="远程操作与培训：…"/>
          <p:cNvSpPr txBox="1"/>
          <p:nvPr>
            <p:ph type="body" idx="1"/>
          </p:nvPr>
        </p:nvSpPr>
        <p:spPr>
          <a:xfrm>
            <a:off x="1152997" y="3703478"/>
            <a:ext cx="22078006" cy="8062329"/>
          </a:xfrm>
          <a:prstGeom prst="rect">
            <a:avLst/>
          </a:prstGeom>
        </p:spPr>
        <p:txBody>
          <a:bodyPr/>
          <a:lstStyle/>
          <a:p>
            <a:pPr marL="926041" indent="-926041">
              <a:buSzPct val="100000"/>
              <a:buAutoNum type="arabicPeriod" startAt="1"/>
              <a:defRPr b="1" spc="-50" sz="5000"/>
            </a:pPr>
            <a:r>
              <a:t>远程操作与培训：</a:t>
            </a:r>
          </a:p>
          <a:p>
            <a:pPr marL="635000" indent="-635000">
              <a:buSzPct val="123000"/>
              <a:buChar char="•"/>
              <a:defRPr spc="-45" sz="4500"/>
            </a:pPr>
            <a:r>
              <a:t>利用VR进行远程操作，可以让操作者在不直接接触实际环境的情况下进行操作，这在危险或需要高级别无菌环境的操作中特别有价值。</a:t>
            </a:r>
          </a:p>
          <a:p>
            <a:pPr marL="635000" indent="-635000">
              <a:buSzPct val="123000"/>
              <a:buChar char="•"/>
              <a:defRPr spc="-45" sz="4500"/>
            </a:pPr>
            <a:r>
              <a:t>VR环境也可以用于教育和培训，让学习者在无风险的虚拟环境中练习和掌握操作技能。</a:t>
            </a:r>
          </a:p>
          <a:p>
            <a:pPr marL="926041" indent="-926041">
              <a:buSzPct val="100000"/>
              <a:buAutoNum type="arabicPeriod" startAt="2"/>
              <a:defRPr b="1" spc="-50" sz="5000"/>
            </a:pPr>
            <a:r>
              <a:t>市场潜力：</a:t>
            </a:r>
          </a:p>
          <a:p>
            <a:pPr marL="635000" indent="-635000">
              <a:buSzPct val="123000"/>
              <a:buChar char="•"/>
              <a:defRPr spc="-45" sz="4500"/>
            </a:pPr>
            <a:r>
              <a:t>结合VR和机械臂的手势控制，这可能开启机器人操作领域一系列的新应用。</a:t>
            </a:r>
          </a:p>
          <a:p>
            <a:pPr marL="635000" indent="-635000">
              <a:buSzPct val="123000"/>
              <a:buChar char="•"/>
              <a:defRPr spc="-45" sz="4500"/>
            </a:pPr>
            <a:r>
              <a:t>定制不同的VR操作解决方案，可以满足多个垂直市场的需求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议程"/>
          <p:cNvSpPr txBox="1"/>
          <p:nvPr>
            <p:ph type="title"/>
          </p:nvPr>
        </p:nvSpPr>
        <p:spPr>
          <a:xfrm>
            <a:off x="1598583" y="1383115"/>
            <a:ext cx="9779001" cy="1762783"/>
          </a:xfrm>
          <a:prstGeom prst="rect">
            <a:avLst/>
          </a:prstGeom>
        </p:spPr>
        <p:txBody>
          <a:bodyPr/>
          <a:lstStyle/>
          <a:p>
            <a:pPr/>
            <a:r>
              <a:t>议程</a:t>
            </a:r>
          </a:p>
        </p:txBody>
      </p:sp>
      <p:sp>
        <p:nvSpPr>
          <p:cNvPr id="179" name="设计思路…"/>
          <p:cNvSpPr txBox="1"/>
          <p:nvPr>
            <p:ph type="body" sz="half" idx="1"/>
          </p:nvPr>
        </p:nvSpPr>
        <p:spPr>
          <a:xfrm>
            <a:off x="2838777" y="3363804"/>
            <a:ext cx="10331803" cy="8548292"/>
          </a:xfrm>
          <a:prstGeom prst="rect">
            <a:avLst/>
          </a:prstGeom>
        </p:spPr>
        <p:txBody>
          <a:bodyPr/>
          <a:lstStyle/>
          <a:p>
            <a:pPr marL="1248523" indent="-1079500">
              <a:lnSpc>
                <a:spcPct val="120000"/>
              </a:lnSpc>
              <a:spcBef>
                <a:spcPts val="0"/>
              </a:spcBef>
              <a:defRPr spc="-110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设计思路</a:t>
            </a:r>
          </a:p>
          <a:p>
            <a:pPr marL="1248523" indent="-1079500">
              <a:lnSpc>
                <a:spcPct val="120000"/>
              </a:lnSpc>
              <a:spcBef>
                <a:spcPts val="0"/>
              </a:spcBef>
              <a:defRPr spc="-110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系统架构</a:t>
            </a:r>
          </a:p>
          <a:p>
            <a:pPr marL="1248523" indent="-1079500">
              <a:lnSpc>
                <a:spcPct val="120000"/>
              </a:lnSpc>
              <a:spcBef>
                <a:spcPts val="0"/>
              </a:spcBef>
              <a:defRPr spc="-110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结果展示</a:t>
            </a:r>
          </a:p>
          <a:p>
            <a:pPr marL="1248523" indent="-1079500">
              <a:lnSpc>
                <a:spcPct val="120000"/>
              </a:lnSpc>
              <a:spcBef>
                <a:spcPts val="0"/>
              </a:spcBef>
              <a:defRPr spc="-110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问题解决</a:t>
            </a:r>
          </a:p>
          <a:p>
            <a:pPr marL="1248523" indent="-1079500">
              <a:lnSpc>
                <a:spcPct val="120000"/>
              </a:lnSpc>
              <a:spcBef>
                <a:spcPts val="0"/>
              </a:spcBef>
              <a:defRPr spc="-110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未来发展</a:t>
            </a:r>
          </a:p>
          <a:p>
            <a:pPr marL="1248523" indent="-1079500">
              <a:lnSpc>
                <a:spcPct val="120000"/>
              </a:lnSpc>
              <a:spcBef>
                <a:spcPts val="0"/>
              </a:spcBef>
              <a:defRPr spc="-110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总结</a:t>
            </a:r>
          </a:p>
        </p:txBody>
      </p:sp>
      <p:pic>
        <p:nvPicPr>
          <p:cNvPr id="180" name="已粘贴的影片.png" descr="已粘贴的影片.png"/>
          <p:cNvPicPr>
            <a:picLocks noChangeAspect="1"/>
          </p:cNvPicPr>
          <p:nvPr/>
        </p:nvPicPr>
        <p:blipFill>
          <a:blip r:embed="rId3">
            <a:extLst/>
          </a:blip>
          <a:srcRect l="98" t="0" r="22842" b="0"/>
          <a:stretch>
            <a:fillRect/>
          </a:stretch>
        </p:blipFill>
        <p:spPr>
          <a:xfrm>
            <a:off x="10728408" y="2583854"/>
            <a:ext cx="11751180" cy="8548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总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总结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总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总结</a:t>
            </a:r>
          </a:p>
        </p:txBody>
      </p:sp>
      <p:sp>
        <p:nvSpPr>
          <p:cNvPr id="281" name="手势识别控制机械臂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手势识别控制机械臂</a:t>
            </a:r>
          </a:p>
        </p:txBody>
      </p:sp>
      <p:sp>
        <p:nvSpPr>
          <p:cNvPr id="282" name="成果 结合移动设备的摄像头进行手势识别，实现远程控制机械臂。…"/>
          <p:cNvSpPr txBox="1"/>
          <p:nvPr>
            <p:ph type="body" idx="1"/>
          </p:nvPr>
        </p:nvSpPr>
        <p:spPr>
          <a:xfrm>
            <a:off x="1206500" y="3648309"/>
            <a:ext cx="21971000" cy="8856207"/>
          </a:xfrm>
          <a:prstGeom prst="rect">
            <a:avLst/>
          </a:prstGeom>
        </p:spPr>
        <p:txBody>
          <a:bodyPr/>
          <a:lstStyle/>
          <a:p>
            <a:pPr marL="926041" indent="-926041">
              <a:buSzPct val="100000"/>
              <a:buAutoNum type="arabicPeriod" startAt="1"/>
              <a:defRPr spc="-50" sz="5000"/>
            </a:pPr>
            <a:r>
              <a:rPr b="1"/>
              <a:t>成果</a:t>
            </a:r>
            <a:br>
              <a:rPr b="1"/>
            </a:br>
            <a:r>
              <a:t>结合移动设备的摄像头进行手势识别，实现远程控制机械臂。</a:t>
            </a:r>
          </a:p>
          <a:p>
            <a:pPr marL="926041" indent="-926041">
              <a:buSzPct val="100000"/>
              <a:buAutoNum type="arabicPeriod" startAt="1"/>
              <a:defRPr spc="-50" sz="5000"/>
            </a:pPr>
            <a:r>
              <a:rPr b="1"/>
              <a:t>系统优势</a:t>
            </a:r>
            <a:br>
              <a:rPr b="1"/>
            </a:br>
            <a:r>
              <a:t>整个系统的设计模块化，且具有较高的扩展性。可扩展手势控制完成更多种类动作，也为将来接入不同类型的机械臂或其他机器人提供了可能。</a:t>
            </a:r>
          </a:p>
          <a:p>
            <a:pPr marL="926041" indent="-926041">
              <a:buSzPct val="100000"/>
              <a:buAutoNum type="arabicPeriod" startAt="1"/>
              <a:defRPr spc="-50" sz="5000"/>
            </a:pPr>
            <a:r>
              <a:rPr b="1"/>
              <a:t>应用潜力</a:t>
            </a:r>
            <a:br>
              <a:rPr b="1"/>
            </a:br>
            <a:r>
              <a:t>这种通过手势直接与机器人交互的方式，相比传统的控制面板或远程控制软件，提供了更为直观和自然的用户体验。可扩展到医疗、教育等领域。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WechatIMG238.jpg" descr="WechatIMG238.jpg"/>
          <p:cNvPicPr>
            <a:picLocks noChangeAspect="1"/>
          </p:cNvPicPr>
          <p:nvPr/>
        </p:nvPicPr>
        <p:blipFill>
          <a:blip r:embed="rId3">
            <a:alphaModFix amt="49020"/>
            <a:extLst/>
          </a:blip>
          <a:srcRect l="2467" t="18914" r="29617" b="42899"/>
          <a:stretch>
            <a:fillRect/>
          </a:stretch>
        </p:blipFill>
        <p:spPr>
          <a:xfrm>
            <a:off x="10715" y="-1104589"/>
            <a:ext cx="24362378" cy="856110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感谢"/>
          <p:cNvSpPr txBox="1"/>
          <p:nvPr>
            <p:ph type="title"/>
          </p:nvPr>
        </p:nvSpPr>
        <p:spPr>
          <a:xfrm>
            <a:off x="1206500" y="5378051"/>
            <a:ext cx="21971001" cy="4648201"/>
          </a:xfrm>
          <a:prstGeom prst="rect">
            <a:avLst/>
          </a:prstGeom>
        </p:spPr>
        <p:txBody>
          <a:bodyPr/>
          <a:lstStyle/>
          <a:p>
            <a:pPr/>
            <a:r>
              <a:t>感谢</a:t>
            </a:r>
          </a:p>
        </p:txBody>
      </p:sp>
      <p:sp>
        <p:nvSpPr>
          <p:cNvPr id="286" name="2024ABB杯智能技术创新大赛 ：机智融合——当机器人遇上可移动设备                                                                         2024年9月26日"/>
          <p:cNvSpPr txBox="1"/>
          <p:nvPr>
            <p:ph type="body" idx="22"/>
          </p:nvPr>
        </p:nvSpPr>
        <p:spPr>
          <a:xfrm>
            <a:off x="1207689" y="990588"/>
            <a:ext cx="21968622" cy="8767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68655">
              <a:defRPr sz="2916"/>
            </a:lvl1pPr>
          </a:lstStyle>
          <a:p>
            <a:pPr/>
            <a:r>
              <a:t>2024ABB杯智能技术创新大赛 ：机智融合——当机器人遇上可移动设备                                                                         2024年9月26日</a:t>
            </a:r>
          </a:p>
        </p:txBody>
      </p:sp>
      <p:sp>
        <p:nvSpPr>
          <p:cNvPr id="287" name="项目名称：手势识别控制机械臂…"/>
          <p:cNvSpPr txBox="1"/>
          <p:nvPr>
            <p:ph type="body" sz="quarter" idx="1"/>
          </p:nvPr>
        </p:nvSpPr>
        <p:spPr>
          <a:xfrm>
            <a:off x="1206500" y="10302807"/>
            <a:ext cx="21971000" cy="2451791"/>
          </a:xfrm>
          <a:prstGeom prst="rect">
            <a:avLst/>
          </a:prstGeom>
        </p:spPr>
        <p:txBody>
          <a:bodyPr/>
          <a:lstStyle/>
          <a:p>
            <a:pPr defTabSz="520065">
              <a:defRPr sz="3150"/>
            </a:pPr>
            <a:r>
              <a:t>项目名称：手势识别控制机械臂</a:t>
            </a:r>
          </a:p>
          <a:p>
            <a:pPr defTabSz="520065">
              <a:defRPr sz="3150"/>
            </a:pPr>
            <a:r>
              <a:t>团队：郭家骏，</a:t>
            </a:r>
            <a:r>
              <a:t>刘成航，李羽尧</a:t>
            </a:r>
          </a:p>
          <a:p>
            <a:pPr defTabSz="520065">
              <a:defRPr sz="3465"/>
            </a:pPr>
            <a:r>
              <a:t>指导老师：张权，Joseph Camm</a:t>
            </a:r>
          </a:p>
          <a:p>
            <a:pPr defTabSz="520065">
              <a:defRPr sz="3150"/>
            </a:pPr>
            <a:r>
              <a:t>未来发展：集成VR技术，增强操作的沉浸感和精度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设计思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设计思路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设计思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设计思路</a:t>
            </a:r>
          </a:p>
        </p:txBody>
      </p:sp>
      <p:sp>
        <p:nvSpPr>
          <p:cNvPr id="185" name="软件：VS Code，RobotStudio…"/>
          <p:cNvSpPr txBox="1"/>
          <p:nvPr>
            <p:ph type="body" sz="quarter" idx="1"/>
          </p:nvPr>
        </p:nvSpPr>
        <p:spPr>
          <a:xfrm>
            <a:off x="1206499" y="7060576"/>
            <a:ext cx="9779002" cy="4062325"/>
          </a:xfrm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软件：VS Code，RobotStudio</a:t>
            </a:r>
          </a:p>
          <a:p>
            <a:pPr>
              <a:defRPr sz="4500"/>
            </a:pPr>
            <a:r>
              <a:t>语言：Python，RAPID</a:t>
            </a:r>
          </a:p>
          <a:p>
            <a:pPr>
              <a:defRPr sz="4500"/>
            </a:pPr>
            <a:r>
              <a:t>核心库：OpenCV，Mediapipe</a:t>
            </a:r>
          </a:p>
        </p:txBody>
      </p:sp>
      <p:sp>
        <p:nvSpPr>
          <p:cNvPr id="186" name="线条"/>
          <p:cNvSpPr/>
          <p:nvPr/>
        </p:nvSpPr>
        <p:spPr>
          <a:xfrm>
            <a:off x="13684265" y="1693086"/>
            <a:ext cx="665713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7" name="线条"/>
          <p:cNvSpPr/>
          <p:nvPr/>
        </p:nvSpPr>
        <p:spPr>
          <a:xfrm flipV="1">
            <a:off x="17012832" y="1720465"/>
            <a:ext cx="1" cy="9583337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圆形"/>
          <p:cNvSpPr/>
          <p:nvPr/>
        </p:nvSpPr>
        <p:spPr>
          <a:xfrm>
            <a:off x="16377832" y="2312049"/>
            <a:ext cx="1270001" cy="1270001"/>
          </a:xfrm>
          <a:prstGeom prst="ellipse">
            <a:avLst/>
          </a:prstGeom>
          <a:solidFill>
            <a:schemeClr val="accent1">
              <a:hueOff val="117695"/>
              <a:lumOff val="-1135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圆形"/>
          <p:cNvSpPr/>
          <p:nvPr/>
        </p:nvSpPr>
        <p:spPr>
          <a:xfrm>
            <a:off x="16404437" y="7704225"/>
            <a:ext cx="1270001" cy="1270001"/>
          </a:xfrm>
          <a:prstGeom prst="ellipse">
            <a:avLst/>
          </a:prstGeom>
          <a:solidFill>
            <a:schemeClr val="accent1">
              <a:hueOff val="117695"/>
              <a:lumOff val="-1135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圆形"/>
          <p:cNvSpPr/>
          <p:nvPr/>
        </p:nvSpPr>
        <p:spPr>
          <a:xfrm>
            <a:off x="16404437" y="10154530"/>
            <a:ext cx="1270001" cy="1270001"/>
          </a:xfrm>
          <a:prstGeom prst="ellipse">
            <a:avLst/>
          </a:prstGeom>
          <a:solidFill>
            <a:schemeClr val="accent1">
              <a:hueOff val="117695"/>
              <a:lumOff val="-1135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1"/>
          <p:cNvSpPr txBox="1"/>
          <p:nvPr/>
        </p:nvSpPr>
        <p:spPr>
          <a:xfrm>
            <a:off x="16786213" y="2542833"/>
            <a:ext cx="4532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192" name="3"/>
          <p:cNvSpPr txBox="1"/>
          <p:nvPr/>
        </p:nvSpPr>
        <p:spPr>
          <a:xfrm>
            <a:off x="16812818" y="7935009"/>
            <a:ext cx="4532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193" name="4"/>
          <p:cNvSpPr txBox="1"/>
          <p:nvPr/>
        </p:nvSpPr>
        <p:spPr>
          <a:xfrm>
            <a:off x="16812818" y="10385314"/>
            <a:ext cx="4532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194" name="建立通信"/>
          <p:cNvSpPr txBox="1"/>
          <p:nvPr/>
        </p:nvSpPr>
        <p:spPr>
          <a:xfrm>
            <a:off x="18336157" y="7862975"/>
            <a:ext cx="2552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建立通信</a:t>
            </a:r>
          </a:p>
        </p:txBody>
      </p:sp>
      <p:sp>
        <p:nvSpPr>
          <p:cNvPr id="195" name="手势识别"/>
          <p:cNvSpPr txBox="1"/>
          <p:nvPr/>
        </p:nvSpPr>
        <p:spPr>
          <a:xfrm>
            <a:off x="18336157" y="2470799"/>
            <a:ext cx="2552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手势识别</a:t>
            </a:r>
          </a:p>
        </p:txBody>
      </p:sp>
      <p:sp>
        <p:nvSpPr>
          <p:cNvPr id="196" name="测试优化"/>
          <p:cNvSpPr txBox="1"/>
          <p:nvPr/>
        </p:nvSpPr>
        <p:spPr>
          <a:xfrm>
            <a:off x="12724577" y="10313280"/>
            <a:ext cx="2552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测试优化</a:t>
            </a:r>
          </a:p>
        </p:txBody>
      </p:sp>
      <p:sp>
        <p:nvSpPr>
          <p:cNvPr id="197" name="圆形"/>
          <p:cNvSpPr/>
          <p:nvPr/>
        </p:nvSpPr>
        <p:spPr>
          <a:xfrm>
            <a:off x="16377832" y="5008137"/>
            <a:ext cx="1270001" cy="1270001"/>
          </a:xfrm>
          <a:prstGeom prst="ellipse">
            <a:avLst/>
          </a:prstGeom>
          <a:solidFill>
            <a:schemeClr val="accent1">
              <a:hueOff val="117695"/>
              <a:lumOff val="-1135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2"/>
          <p:cNvSpPr txBox="1"/>
          <p:nvPr/>
        </p:nvSpPr>
        <p:spPr>
          <a:xfrm>
            <a:off x="16786212" y="5238921"/>
            <a:ext cx="45323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99" name="机械臂控制"/>
          <p:cNvSpPr txBox="1"/>
          <p:nvPr/>
        </p:nvSpPr>
        <p:spPr>
          <a:xfrm>
            <a:off x="12419777" y="5166887"/>
            <a:ext cx="3162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机械臂控制</a:t>
            </a:r>
          </a:p>
        </p:txBody>
      </p:sp>
      <p:sp>
        <p:nvSpPr>
          <p:cNvPr id="200" name="MediaPipe Solutions：https://ai.google.dev/edge/mediapipe/solutions/guide"/>
          <p:cNvSpPr txBox="1"/>
          <p:nvPr/>
        </p:nvSpPr>
        <p:spPr>
          <a:xfrm>
            <a:off x="1240841" y="12094837"/>
            <a:ext cx="15311312" cy="1753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/>
            </a:pPr>
            <a:r>
              <a:t>MediaPipe Solutions：</a:t>
            </a:r>
            <a:r>
              <a:rPr u="sng">
                <a:hlinkClick r:id="rId2" invalidUrl="" action="" tgtFrame="" tooltip="" history="1" highlightClick="0" endSnd="0"/>
              </a:rPr>
              <a:t>https://ai.google.dev/edge/mediapipe/solutions/guide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系统架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系统架构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系统架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系统架构</a:t>
            </a:r>
          </a:p>
        </p:txBody>
      </p:sp>
      <p:sp>
        <p:nvSpPr>
          <p:cNvPr id="205" name="总体架构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总体架构</a:t>
            </a:r>
          </a:p>
        </p:txBody>
      </p:sp>
      <p:sp>
        <p:nvSpPr>
          <p:cNvPr id="206" name="手势识别模块：图像捕捉，手势识别，指令生成，界面显示…"/>
          <p:cNvSpPr txBox="1"/>
          <p:nvPr>
            <p:ph type="body" idx="1"/>
          </p:nvPr>
        </p:nvSpPr>
        <p:spPr>
          <a:xfrm>
            <a:off x="1445945" y="4248504"/>
            <a:ext cx="20429567" cy="8256012"/>
          </a:xfrm>
          <a:prstGeom prst="rect">
            <a:avLst/>
          </a:prstGeom>
        </p:spPr>
        <p:txBody>
          <a:bodyPr/>
          <a:lstStyle/>
          <a:p>
            <a:pPr/>
            <a:r>
              <a:t>手势识别模块：图像捕捉，手势识别，指令生成，界面显示</a:t>
            </a:r>
          </a:p>
          <a:p>
            <a:pPr/>
          </a:p>
          <a:p>
            <a:pPr/>
            <a:r>
              <a:t>网络通信模块：TCP/IP协议，本地回环地址和端口</a:t>
            </a:r>
          </a:p>
          <a:p>
            <a:pPr/>
          </a:p>
          <a:p>
            <a:pPr/>
            <a:r>
              <a:t>机械臂控制模块：指令接受，数据解析，实现运动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模块交互"/>
          <p:cNvSpPr txBox="1"/>
          <p:nvPr>
            <p:ph type="body" sz="half" idx="1"/>
          </p:nvPr>
        </p:nvSpPr>
        <p:spPr>
          <a:xfrm>
            <a:off x="1206500" y="3005275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模块交互</a:t>
            </a:r>
          </a:p>
        </p:txBody>
      </p:sp>
      <p:sp>
        <p:nvSpPr>
          <p:cNvPr id="209" name="由Python编写的手写识别模块负责通过摄像头捕捉手势图像，并进行实时处理，识别出特定手势动作以及动作后，通过通信模块将动作指令发送给运行RAPID代码的机械臂控制模块。…"/>
          <p:cNvSpPr txBox="1"/>
          <p:nvPr/>
        </p:nvSpPr>
        <p:spPr>
          <a:xfrm>
            <a:off x="1084204" y="6946178"/>
            <a:ext cx="22215592" cy="3855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由Python编写的手写识别模块负责通过摄像头捕捉手势图像，并进行实时处理，识别出特定手势动作以及动作后，通过通信模块将动作指令发送给运行RAPID代码的机械臂控制模块。</a:t>
            </a:r>
          </a:p>
          <a:p>
            <a:pPr/>
            <a:r>
              <a:t>机械臂控制模块接收来自Python模块的指令，解析后控制机械臂执行指定的动作。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结果展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结果展示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